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81" r:id="rId4"/>
    <p:sldId id="269" r:id="rId5"/>
    <p:sldId id="257" r:id="rId6"/>
    <p:sldId id="270" r:id="rId7"/>
    <p:sldId id="258" r:id="rId8"/>
    <p:sldId id="259" r:id="rId9"/>
    <p:sldId id="260" r:id="rId10"/>
    <p:sldId id="263" r:id="rId11"/>
    <p:sldId id="282" r:id="rId12"/>
    <p:sldId id="262" r:id="rId13"/>
    <p:sldId id="272" r:id="rId14"/>
    <p:sldId id="278" r:id="rId15"/>
    <p:sldId id="279" r:id="rId16"/>
    <p:sldId id="275" r:id="rId17"/>
    <p:sldId id="271" r:id="rId18"/>
    <p:sldId id="273" r:id="rId19"/>
    <p:sldId id="276" r:id="rId20"/>
    <p:sldId id="274" r:id="rId21"/>
    <p:sldId id="277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CCEB-B88A-4EC2-BCEB-43DB90431978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D4D4-5027-47B7-9344-311727A46A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49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CCEB-B88A-4EC2-BCEB-43DB90431978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D4D4-5027-47B7-9344-311727A46A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149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CCEB-B88A-4EC2-BCEB-43DB90431978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D4D4-5027-47B7-9344-311727A46A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67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CCEB-B88A-4EC2-BCEB-43DB90431978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D4D4-5027-47B7-9344-311727A46A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27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CCEB-B88A-4EC2-BCEB-43DB90431978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D4D4-5027-47B7-9344-311727A46A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4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CCEB-B88A-4EC2-BCEB-43DB90431978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D4D4-5027-47B7-9344-311727A46A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03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CCEB-B88A-4EC2-BCEB-43DB90431978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D4D4-5027-47B7-9344-311727A46A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350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CCEB-B88A-4EC2-BCEB-43DB90431978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D4D4-5027-47B7-9344-311727A46A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07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CCEB-B88A-4EC2-BCEB-43DB90431978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D4D4-5027-47B7-9344-311727A46A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83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CCEB-B88A-4EC2-BCEB-43DB90431978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D4D4-5027-47B7-9344-311727A46A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216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CCEB-B88A-4EC2-BCEB-43DB90431978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8D4D4-5027-47B7-9344-311727A46A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47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6470CCEB-B88A-4EC2-BCEB-43DB90431978}" type="datetimeFigureOut">
              <a:rPr lang="zh-TW" altLang="en-US" smtClean="0"/>
              <a:t>2020/1/4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A88D4D4-5027-47B7-9344-311727A46A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84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48334-5B8B-4032-AF4E-CA78281DBD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重量評估與感測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3437CA-C474-42F8-997E-743466D828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7187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7AC7E-A282-480C-B353-ECECAD53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杜邦線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1B6376C-3079-4E3A-98A5-014014D8C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8533" y="768351"/>
            <a:ext cx="3641724" cy="364172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BD96B6-A3E8-4C75-A29D-3DE624E11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389" y="768351"/>
            <a:ext cx="3641724" cy="364172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4F2A6FF-23BD-43C7-B239-427CF25F0326}"/>
              </a:ext>
            </a:extLst>
          </p:cNvPr>
          <p:cNvSpPr txBox="1"/>
          <p:nvPr/>
        </p:nvSpPr>
        <p:spPr>
          <a:xfrm>
            <a:off x="4819650" y="475880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母對母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80ABD9-BEF5-401D-A258-A8D4F53FFA0C}"/>
              </a:ext>
            </a:extLst>
          </p:cNvPr>
          <p:cNvSpPr/>
          <p:nvPr/>
        </p:nvSpPr>
        <p:spPr>
          <a:xfrm>
            <a:off x="9280669" y="475880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母對子</a:t>
            </a:r>
          </a:p>
        </p:txBody>
      </p:sp>
    </p:spTree>
    <p:extLst>
      <p:ext uri="{BB962C8B-B14F-4D97-AF65-F5344CB8AC3E}">
        <p14:creationId xmlns:p14="http://schemas.microsoft.com/office/powerpoint/2010/main" val="199785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內容版面配置區 2">
            <a:extLst>
              <a:ext uri="{FF2B5EF4-FFF2-40B4-BE49-F238E27FC236}">
                <a16:creationId xmlns:a16="http://schemas.microsoft.com/office/drawing/2014/main" id="{AD352DA4-2949-49DE-9028-E8929E48F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868680"/>
            <a:ext cx="7315200" cy="512064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接線</a:t>
            </a:r>
          </a:p>
        </p:txBody>
      </p:sp>
    </p:spTree>
    <p:extLst>
      <p:ext uri="{BB962C8B-B14F-4D97-AF65-F5344CB8AC3E}">
        <p14:creationId xmlns:p14="http://schemas.microsoft.com/office/powerpoint/2010/main" val="2335496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54A3FBB-8DD3-4A1C-BA6E-361B73526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84" y="1039404"/>
            <a:ext cx="10462232" cy="551497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0C7E92C-4C23-45FE-A5D5-B1C782F3066F}"/>
              </a:ext>
            </a:extLst>
          </p:cNvPr>
          <p:cNvSpPr txBox="1"/>
          <p:nvPr/>
        </p:nvSpPr>
        <p:spPr>
          <a:xfrm>
            <a:off x="689811" y="433137"/>
            <a:ext cx="52618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Arduino</a:t>
            </a:r>
            <a:r>
              <a:rPr lang="zh-TW" altLang="en-US" sz="3200" dirty="0"/>
              <a:t>與感測器</a:t>
            </a:r>
            <a:r>
              <a:rPr lang="en-US" altLang="zh-TW" sz="3200" dirty="0"/>
              <a:t>.HX711</a:t>
            </a:r>
            <a:r>
              <a:rPr lang="zh-TW" altLang="en-US" sz="3200" dirty="0"/>
              <a:t>接線圖</a:t>
            </a:r>
          </a:p>
        </p:txBody>
      </p:sp>
    </p:spTree>
    <p:extLst>
      <p:ext uri="{BB962C8B-B14F-4D97-AF65-F5344CB8AC3E}">
        <p14:creationId xmlns:p14="http://schemas.microsoft.com/office/powerpoint/2010/main" val="1848826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C44F82-CE3E-4F05-A669-3E2B5CAE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12" y="-1442900"/>
            <a:ext cx="3452807" cy="4601183"/>
          </a:xfrm>
        </p:spPr>
        <p:txBody>
          <a:bodyPr/>
          <a:lstStyle/>
          <a:p>
            <a:r>
              <a:rPr lang="zh-TW" altLang="en-US" dirty="0"/>
              <a:t>板子與</a:t>
            </a:r>
            <a:r>
              <a:rPr lang="en-US" altLang="zh-TW" dirty="0"/>
              <a:t>LCD</a:t>
            </a:r>
            <a:r>
              <a:rPr lang="zh-TW" altLang="en-US" dirty="0"/>
              <a:t>接法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A9BC20A-7CD2-4082-8EB9-E5438DBC9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280" y="1812758"/>
            <a:ext cx="10471163" cy="38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1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5617CE-DB3A-4FBB-9940-FB92A845C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123837"/>
            <a:ext cx="3219449" cy="4601183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zh-TW" altLang="en-US" sz="2400" dirty="0"/>
              <a:t>將感測器利用東西將感測器中間的墊高應變片</a:t>
            </a:r>
            <a:r>
              <a:rPr lang="en-US" altLang="zh-TW" sz="2400" dirty="0"/>
              <a:t>,</a:t>
            </a:r>
            <a:r>
              <a:rPr lang="zh-TW" altLang="en-US" sz="2400" dirty="0"/>
              <a:t>直接放置桌面數值不正確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EF95C64-CE80-4F26-8FD1-A37A011F3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950" y="1577009"/>
            <a:ext cx="5749026" cy="32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1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1AD44D-3D74-4723-94D3-3BD37B5F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/>
              <a:t>將待測物利用板子或箱子放置左圖的感測器上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7D6873C-B888-47D6-A92F-8B75A1B03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6524" y="997819"/>
            <a:ext cx="3639627" cy="48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50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F680A3-7DE8-427C-B2B3-F45F5BF4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259" y="1128408"/>
            <a:ext cx="2947482" cy="4601183"/>
          </a:xfrm>
        </p:spPr>
        <p:txBody>
          <a:bodyPr/>
          <a:lstStyle/>
          <a:p>
            <a:r>
              <a:rPr lang="en-US" altLang="zh-TW" dirty="0"/>
              <a:t>Arduino 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015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71432-A95B-47D5-8C66-7B72C310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宣告區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A697FD-B599-4680-9F1D-71F29E773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0675" y="2024062"/>
            <a:ext cx="67913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91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A5C5E8-4C0E-4826-A196-64006FAE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設定區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3AEA1F1-4330-460E-A000-FD087B6E2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508559"/>
            <a:ext cx="7315200" cy="38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8E82B-0CEB-486C-A6EB-0B3825DD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119" y="1128408"/>
            <a:ext cx="4079384" cy="460118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打開</a:t>
            </a:r>
            <a:r>
              <a:rPr lang="en-US" altLang="zh-TW" sz="2400" dirty="0"/>
              <a:t>Arduino </a:t>
            </a:r>
            <a:r>
              <a:rPr lang="zh-TW" altLang="en-US" sz="2400" dirty="0"/>
              <a:t>序列埠監控視窗</a:t>
            </a:r>
            <a:r>
              <a:rPr lang="en-US" altLang="zh-TW" sz="2400" dirty="0"/>
              <a:t>,</a:t>
            </a:r>
            <a:r>
              <a:rPr lang="zh-TW" altLang="en-US" sz="2400" dirty="0"/>
              <a:t>先看到</a:t>
            </a:r>
            <a:r>
              <a:rPr lang="en-US" altLang="zh-TW" sz="2400" dirty="0"/>
              <a:t>0.0KG</a:t>
            </a:r>
            <a:r>
              <a:rPr lang="zh-TW" altLang="en-US" sz="2400" dirty="0"/>
              <a:t>再將待測物放置感測器上</a:t>
            </a:r>
            <a:br>
              <a:rPr lang="zh-TW" altLang="en-US" sz="2400" dirty="0"/>
            </a:br>
            <a:endParaRPr lang="zh-TW" altLang="en-US" sz="24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3ABF5CB-80C0-4705-88B1-2E2393883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895" y="754062"/>
            <a:ext cx="3839472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21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6BA3CCA-9942-4486-81DE-8A6C94988D3C}"/>
              </a:ext>
            </a:extLst>
          </p:cNvPr>
          <p:cNvSpPr txBox="1"/>
          <p:nvPr/>
        </p:nvSpPr>
        <p:spPr>
          <a:xfrm>
            <a:off x="1285875" y="742950"/>
            <a:ext cx="17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/>
              <a:t>內容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93E59E3-32A7-4018-9832-E336194560CA}"/>
              </a:ext>
            </a:extLst>
          </p:cNvPr>
          <p:cNvSpPr txBox="1"/>
          <p:nvPr/>
        </p:nvSpPr>
        <p:spPr>
          <a:xfrm>
            <a:off x="2543175" y="2278439"/>
            <a:ext cx="519112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hlinkClick r:id="rId2" action="ppaction://hlinksldjump"/>
              </a:rPr>
              <a:t>系統需求</a:t>
            </a: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hlinkClick r:id="rId3" action="ppaction://hlinksldjump"/>
              </a:rPr>
              <a:t>硬體列表</a:t>
            </a: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hlinkClick r:id="rId4" action="ppaction://hlinksldjump"/>
              </a:rPr>
              <a:t>接線</a:t>
            </a: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2800" dirty="0">
                <a:hlinkClick r:id="rId5" action="ppaction://hlinksldjump"/>
              </a:rPr>
              <a:t>Arduino code</a:t>
            </a:r>
            <a:endParaRPr lang="en-US" altLang="zh-TW" sz="2800" dirty="0"/>
          </a:p>
          <a:p>
            <a:pPr marL="342900" indent="-342900">
              <a:buFont typeface="+mj-lt"/>
              <a:buAutoNum type="arabicPeriod"/>
            </a:pP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1911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E7DA7F-3296-4CE7-9D39-79836DD4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程式區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9D326B7-5AEE-4980-93D7-51F436BF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5616" y="585989"/>
            <a:ext cx="5140768" cy="586310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77D42C1-3DE8-463D-B193-4B9F70A7C9E3}"/>
              </a:ext>
            </a:extLst>
          </p:cNvPr>
          <p:cNvSpPr txBox="1"/>
          <p:nvPr/>
        </p:nvSpPr>
        <p:spPr>
          <a:xfrm>
            <a:off x="8750124" y="4746009"/>
            <a:ext cx="2849732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1 </a:t>
            </a:r>
            <a:r>
              <a:rPr lang="zh-TW" altLang="en-US" dirty="0"/>
              <a:t>磅</a:t>
            </a:r>
            <a:r>
              <a:rPr lang="en-US" altLang="zh-TW" dirty="0"/>
              <a:t>(</a:t>
            </a:r>
            <a:r>
              <a:rPr lang="en-US" altLang="zh-TW" dirty="0" err="1"/>
              <a:t>lbs</a:t>
            </a:r>
            <a:r>
              <a:rPr lang="en-US" altLang="zh-TW" dirty="0"/>
              <a:t>) = 0.453592 </a:t>
            </a:r>
            <a:r>
              <a:rPr lang="zh-TW" altLang="en-US" dirty="0"/>
              <a:t>公斤</a:t>
            </a:r>
            <a:r>
              <a:rPr lang="en-US" altLang="zh-TW" dirty="0"/>
              <a:t>(kg)</a:t>
            </a:r>
          </a:p>
          <a:p>
            <a:r>
              <a:rPr lang="zh-TW" altLang="en-US" dirty="0"/>
              <a:t>利用磅轉換成公斤</a:t>
            </a: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619F55D9-81ED-4555-BEBA-6A81395FAF9C}"/>
              </a:ext>
            </a:extLst>
          </p:cNvPr>
          <p:cNvSpPr/>
          <p:nvPr/>
        </p:nvSpPr>
        <p:spPr>
          <a:xfrm>
            <a:off x="7104504" y="4746009"/>
            <a:ext cx="1200264" cy="33735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2E00AE-F08A-4DC9-9E2A-5D4F2A9E805D}"/>
              </a:ext>
            </a:extLst>
          </p:cNvPr>
          <p:cNvSpPr/>
          <p:nvPr/>
        </p:nvSpPr>
        <p:spPr>
          <a:xfrm>
            <a:off x="3915052" y="4385568"/>
            <a:ext cx="3400148" cy="12073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左 7">
            <a:extLst>
              <a:ext uri="{FF2B5EF4-FFF2-40B4-BE49-F238E27FC236}">
                <a16:creationId xmlns:a16="http://schemas.microsoft.com/office/drawing/2014/main" id="{DD69AD3A-88F8-460F-8B3E-50EC08431DE6}"/>
              </a:ext>
            </a:extLst>
          </p:cNvPr>
          <p:cNvSpPr/>
          <p:nvPr/>
        </p:nvSpPr>
        <p:spPr>
          <a:xfrm>
            <a:off x="2769833" y="4458543"/>
            <a:ext cx="1145219" cy="355106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652B89-D9CB-4AFC-9A23-7A83EA2A6FC8}"/>
              </a:ext>
            </a:extLst>
          </p:cNvPr>
          <p:cNvSpPr txBox="1"/>
          <p:nvPr/>
        </p:nvSpPr>
        <p:spPr>
          <a:xfrm>
            <a:off x="1242874" y="4545367"/>
            <a:ext cx="1464815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LCD</a:t>
            </a:r>
            <a:r>
              <a:rPr lang="zh-TW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設定區</a:t>
            </a:r>
          </a:p>
        </p:txBody>
      </p:sp>
    </p:spTree>
    <p:extLst>
      <p:ext uri="{BB962C8B-B14F-4D97-AF65-F5344CB8AC3E}">
        <p14:creationId xmlns:p14="http://schemas.microsoft.com/office/powerpoint/2010/main" val="190685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1D7A74E-50F6-4EE7-A076-1DB3D364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68" y="782733"/>
            <a:ext cx="3840813" cy="512108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1363146-17D9-4981-B6C5-F59B0F16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393" y="1523887"/>
            <a:ext cx="6147882" cy="3314813"/>
          </a:xfrm>
        </p:spPr>
        <p:txBody>
          <a:bodyPr>
            <a:normAutofit/>
          </a:bodyPr>
          <a:lstStyle/>
          <a:p>
            <a:r>
              <a:rPr lang="zh-TW" altLang="en-US" sz="2200" dirty="0"/>
              <a:t>放置書本實體的重量，誤差範圍在</a:t>
            </a:r>
            <a:r>
              <a:rPr lang="en-US" altLang="zh-TW" sz="2200" dirty="0"/>
              <a:t>0.1kg-0.3kg</a:t>
            </a:r>
            <a:r>
              <a:rPr lang="zh-TW" altLang="en-US" sz="2200" dirty="0"/>
              <a:t>，</a:t>
            </a:r>
            <a:r>
              <a:rPr lang="en-US" altLang="zh-TW" sz="2200" dirty="0"/>
              <a:t>LCD</a:t>
            </a:r>
            <a:r>
              <a:rPr lang="zh-TW" altLang="en-US" sz="2200" dirty="0"/>
              <a:t>能顯示出書的重量</a:t>
            </a:r>
            <a:r>
              <a:rPr lang="en-US" altLang="zh-TW" sz="2200" dirty="0"/>
              <a:t>,</a:t>
            </a:r>
            <a:r>
              <a:rPr lang="zh-TW" altLang="en-US" sz="2200" dirty="0"/>
              <a:t>重量下方為</a:t>
            </a:r>
            <a:r>
              <a:rPr lang="en-US" altLang="zh-TW" sz="2200" dirty="0"/>
              <a:t>Arduino</a:t>
            </a:r>
            <a:r>
              <a:rPr lang="zh-TW" altLang="en-US" sz="2200" dirty="0"/>
              <a:t>開機時間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8092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EF1967-D415-4F25-8532-A015C164E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943" y="864108"/>
            <a:ext cx="7315200" cy="5120640"/>
          </a:xfrm>
        </p:spPr>
        <p:txBody>
          <a:bodyPr>
            <a:normAutofit/>
          </a:bodyPr>
          <a:lstStyle/>
          <a:p>
            <a:r>
              <a:rPr lang="en-US" altLang="zh-TW" sz="6000" dirty="0"/>
              <a:t>Q&amp;A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62865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8E4A72-46D7-44A1-8B29-41AC2DF0B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468" y="868680"/>
            <a:ext cx="7315200" cy="5120640"/>
          </a:xfrm>
        </p:spPr>
        <p:txBody>
          <a:bodyPr/>
          <a:lstStyle/>
          <a:p>
            <a:endParaRPr lang="zh-TW" altLang="en-US" dirty="0"/>
          </a:p>
          <a:p>
            <a:r>
              <a:rPr lang="zh-TW" altLang="en-US" sz="2800" dirty="0"/>
              <a:t>軟體：</a:t>
            </a:r>
            <a:endParaRPr lang="en-US" altLang="zh-TW" sz="2800" dirty="0"/>
          </a:p>
          <a:p>
            <a:r>
              <a:rPr lang="en-US" altLang="zh-TW" sz="2800" dirty="0"/>
              <a:t>ARDUINO IDE (</a:t>
            </a:r>
            <a:r>
              <a:rPr lang="en-US" altLang="zh-TW" sz="2800" dirty="0">
                <a:hlinkClick r:id="rId2" action="ppaction://hlinksldjump"/>
              </a:rPr>
              <a:t>https://www.arduino.cc/en/main/software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/>
              <a:t>Win7/8/10</a:t>
            </a:r>
            <a:r>
              <a:rPr lang="zh-TW" altLang="en-US" sz="2800" dirty="0"/>
              <a:t>作業系統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917E6FA-BBBB-4D8B-9F3A-2B994CA88DAA}"/>
              </a:ext>
            </a:extLst>
          </p:cNvPr>
          <p:cNvSpPr txBox="1"/>
          <p:nvPr/>
        </p:nvSpPr>
        <p:spPr>
          <a:xfrm>
            <a:off x="1085850" y="984504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系統需求</a:t>
            </a:r>
          </a:p>
        </p:txBody>
      </p:sp>
    </p:spTree>
    <p:extLst>
      <p:ext uri="{BB962C8B-B14F-4D97-AF65-F5344CB8AC3E}">
        <p14:creationId xmlns:p14="http://schemas.microsoft.com/office/powerpoint/2010/main" val="1192975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8113-BECA-47F3-91B3-5FA9B812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19" y="-148892"/>
            <a:ext cx="5538281" cy="2190751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硬體列表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CBC07A9-9B0E-4C45-A16A-4D38051CC5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759339"/>
              </p:ext>
            </p:extLst>
          </p:nvPr>
        </p:nvGraphicFramePr>
        <p:xfrm>
          <a:off x="1122947" y="1524000"/>
          <a:ext cx="9817768" cy="3887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4442">
                  <a:extLst>
                    <a:ext uri="{9D8B030D-6E8A-4147-A177-3AD203B41FA5}">
                      <a16:colId xmlns:a16="http://schemas.microsoft.com/office/drawing/2014/main" val="2825015478"/>
                    </a:ext>
                  </a:extLst>
                </a:gridCol>
                <a:gridCol w="2454442">
                  <a:extLst>
                    <a:ext uri="{9D8B030D-6E8A-4147-A177-3AD203B41FA5}">
                      <a16:colId xmlns:a16="http://schemas.microsoft.com/office/drawing/2014/main" val="4020031022"/>
                    </a:ext>
                  </a:extLst>
                </a:gridCol>
                <a:gridCol w="2454442">
                  <a:extLst>
                    <a:ext uri="{9D8B030D-6E8A-4147-A177-3AD203B41FA5}">
                      <a16:colId xmlns:a16="http://schemas.microsoft.com/office/drawing/2014/main" val="4039104540"/>
                    </a:ext>
                  </a:extLst>
                </a:gridCol>
                <a:gridCol w="2454442">
                  <a:extLst>
                    <a:ext uri="{9D8B030D-6E8A-4147-A177-3AD203B41FA5}">
                      <a16:colId xmlns:a16="http://schemas.microsoft.com/office/drawing/2014/main" val="2647716314"/>
                    </a:ext>
                  </a:extLst>
                </a:gridCol>
              </a:tblGrid>
              <a:tr h="521549">
                <a:tc>
                  <a:txBody>
                    <a:bodyPr/>
                    <a:lstStyle/>
                    <a:p>
                      <a:r>
                        <a:rPr lang="zh-TW" altLang="en-US" dirty="0"/>
                        <a:t>材料名稱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材料編號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個數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709545"/>
                  </a:ext>
                </a:extLst>
              </a:tr>
              <a:tr h="649525">
                <a:tc>
                  <a:txBody>
                    <a:bodyPr/>
                    <a:lstStyle/>
                    <a:p>
                      <a:r>
                        <a:rPr lang="en-US" altLang="zh-TW" dirty="0"/>
                        <a:t>Arduino UNO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Arduino UNO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控制器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530941"/>
                  </a:ext>
                </a:extLst>
              </a:tr>
              <a:tr h="480902">
                <a:tc>
                  <a:txBody>
                    <a:bodyPr/>
                    <a:lstStyle/>
                    <a:p>
                      <a:r>
                        <a:rPr lang="en-US" altLang="zh-TW" dirty="0"/>
                        <a:t>LCD</a:t>
                      </a:r>
                      <a:r>
                        <a:rPr lang="zh-TW" altLang="en-US" dirty="0"/>
                        <a:t>液晶顯示器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j-ea"/>
                          <a:ea typeface="+mj-ea"/>
                        </a:rPr>
                        <a:t>LCD1602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將重量數值顯示於顯示器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186492"/>
                  </a:ext>
                </a:extLst>
              </a:tr>
              <a:tr h="521549">
                <a:tc>
                  <a:txBody>
                    <a:bodyPr/>
                    <a:lstStyle/>
                    <a:p>
                      <a:r>
                        <a:rPr lang="zh-TW" altLang="en-US" dirty="0"/>
                        <a:t>重量感測放大器 </a:t>
                      </a:r>
                      <a:r>
                        <a:rPr lang="en-US" altLang="zh-TW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HX711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HX711</a:t>
                      </a:r>
                      <a:r>
                        <a:rPr lang="zh-TW" altLang="en-US" dirty="0"/>
                        <a:t>晶片將讀取的重量透過放大器傳送到控制器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311754"/>
                  </a:ext>
                </a:extLst>
              </a:tr>
              <a:tr h="521549">
                <a:tc>
                  <a:txBody>
                    <a:bodyPr/>
                    <a:lstStyle/>
                    <a:p>
                      <a:r>
                        <a:rPr lang="en-US" altLang="zh-TW" dirty="0"/>
                        <a:t>50kg </a:t>
                      </a:r>
                      <a:r>
                        <a:rPr lang="zh-TW" altLang="en-US" dirty="0"/>
                        <a:t>秤重感測器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</a:t>
                      </a:r>
                      <a:r>
                        <a:rPr lang="zh-TW" altLang="en-US" dirty="0"/>
                        <a:t>字形秤重感測器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257609"/>
                  </a:ext>
                </a:extLst>
              </a:tr>
              <a:tr h="521549">
                <a:tc>
                  <a:txBody>
                    <a:bodyPr/>
                    <a:lstStyle/>
                    <a:p>
                      <a:r>
                        <a:rPr lang="zh-TW" altLang="en-US" dirty="0"/>
                        <a:t> 杜邦線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若干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連接</a:t>
                      </a:r>
                      <a:r>
                        <a:rPr lang="en-US" altLang="zh-TW" dirty="0"/>
                        <a:t>Uno</a:t>
                      </a:r>
                      <a:r>
                        <a:rPr lang="zh-TW" altLang="en-US" dirty="0"/>
                        <a:t>板</a:t>
                      </a:r>
                      <a:r>
                        <a:rPr lang="en-US" altLang="zh-TW" dirty="0"/>
                        <a:t>.HX711.LCD</a:t>
                      </a:r>
                      <a:r>
                        <a:rPr lang="zh-TW" altLang="en-US" dirty="0"/>
                        <a:t>跟</a:t>
                      </a:r>
                      <a:r>
                        <a:rPr lang="en-US" altLang="zh-TW" dirty="0"/>
                        <a:t>sensor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2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855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D666A-5A2E-4BC6-87EC-FEA41F6F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Arduino UNO</a:t>
            </a:r>
            <a:br>
              <a:rPr lang="en-US" altLang="zh-TW" dirty="0"/>
            </a:br>
            <a:r>
              <a:rPr lang="en-US" altLang="zh-TW" dirty="0"/>
              <a:t>+USB</a:t>
            </a:r>
            <a:r>
              <a:rPr lang="zh-TW" altLang="en-US" dirty="0"/>
              <a:t>連接線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9DDB26D-6833-49A9-A678-E564D8583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231" y="863790"/>
            <a:ext cx="4481115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3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FA64284-96BB-47D8-850A-A54EF7D25B12}"/>
              </a:ext>
            </a:extLst>
          </p:cNvPr>
          <p:cNvSpPr/>
          <p:nvPr/>
        </p:nvSpPr>
        <p:spPr>
          <a:xfrm>
            <a:off x="419437" y="801759"/>
            <a:ext cx="57976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 </a:t>
            </a:r>
            <a:r>
              <a:rPr lang="en-US" altLang="zh-TW" sz="4000" dirty="0" err="1"/>
              <a:t>Ardunio</a:t>
            </a:r>
            <a:r>
              <a:rPr lang="en-US" altLang="zh-TW" sz="4000" dirty="0"/>
              <a:t> UNO </a:t>
            </a:r>
            <a:r>
              <a:rPr lang="zh-TW" altLang="en-US" sz="4000" dirty="0"/>
              <a:t>的硬體規格</a:t>
            </a: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1B979735-63DA-4895-A1E5-E0027C9E3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531298"/>
              </p:ext>
            </p:extLst>
          </p:nvPr>
        </p:nvGraphicFramePr>
        <p:xfrm>
          <a:off x="5871410" y="2987072"/>
          <a:ext cx="6320590" cy="2321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295">
                  <a:extLst>
                    <a:ext uri="{9D8B030D-6E8A-4147-A177-3AD203B41FA5}">
                      <a16:colId xmlns:a16="http://schemas.microsoft.com/office/drawing/2014/main" val="3598180611"/>
                    </a:ext>
                  </a:extLst>
                </a:gridCol>
                <a:gridCol w="3160295">
                  <a:extLst>
                    <a:ext uri="{9D8B030D-6E8A-4147-A177-3AD203B41FA5}">
                      <a16:colId xmlns:a16="http://schemas.microsoft.com/office/drawing/2014/main" val="271880806"/>
                    </a:ext>
                  </a:extLst>
                </a:gridCol>
              </a:tblGrid>
              <a:tr h="444435">
                <a:tc>
                  <a:txBody>
                    <a:bodyPr/>
                    <a:lstStyle/>
                    <a:p>
                      <a:r>
                        <a:rPr lang="zh-TW" altLang="en-US" dirty="0"/>
                        <a:t>處理器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ATmega328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923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工作電壓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5V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548215"/>
                  </a:ext>
                </a:extLst>
              </a:tr>
              <a:tr h="495433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輸入電壓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建議</a:t>
                      </a:r>
                      <a:r>
                        <a:rPr lang="en-US" altLang="zh-TW" dirty="0"/>
                        <a:t>)	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7-12V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71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輸入電壓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限制</a:t>
                      </a:r>
                      <a:r>
                        <a:rPr lang="en-US" altLang="zh-TW" dirty="0"/>
                        <a:t>)	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6-20V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601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數位 </a:t>
                      </a:r>
                      <a:r>
                        <a:rPr lang="en-US" altLang="zh-TW" dirty="0"/>
                        <a:t>I/O Pins	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14 </a:t>
                      </a:r>
                      <a:r>
                        <a:rPr lang="zh-TW" altLang="en-US" dirty="0"/>
                        <a:t>支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其中有 </a:t>
                      </a:r>
                      <a:r>
                        <a:rPr lang="en-US" altLang="zh-TW" dirty="0"/>
                        <a:t>6 </a:t>
                      </a:r>
                      <a:r>
                        <a:rPr lang="zh-TW" altLang="en-US" dirty="0"/>
                        <a:t>支腳位可提供 </a:t>
                      </a:r>
                      <a:r>
                        <a:rPr lang="en-US" altLang="zh-TW" dirty="0"/>
                        <a:t>PWM </a:t>
                      </a:r>
                      <a:r>
                        <a:rPr lang="zh-TW" altLang="en-US" dirty="0"/>
                        <a:t>輸出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290648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9BC142D2-A952-48B5-8A0B-1F9575C7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6" y="1681048"/>
            <a:ext cx="5570871" cy="439917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7FB65C2-DB30-4D5B-AE21-9352782234A1}"/>
              </a:ext>
            </a:extLst>
          </p:cNvPr>
          <p:cNvSpPr/>
          <p:nvPr/>
        </p:nvSpPr>
        <p:spPr>
          <a:xfrm>
            <a:off x="5694947" y="6251628"/>
            <a:ext cx="5676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參考網址</a:t>
            </a:r>
            <a:r>
              <a:rPr lang="en-US" altLang="zh-TW" sz="2800" dirty="0"/>
              <a:t>:https://swf.com.tw/?p=569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7049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9E086E-992A-49F3-909B-E9FF686050C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latin typeface="+mn-ea"/>
                <a:ea typeface="+mn-ea"/>
              </a:rPr>
              <a:t>LCD 1602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EE35AD2-939B-4A46-BF7C-00E066596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71" y="1123837"/>
            <a:ext cx="3833061" cy="38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39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0E542-750B-42C9-B645-DB5FFBEF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重量感測放大器 </a:t>
            </a:r>
            <a:r>
              <a:rPr lang="en-US" altLang="zh-TW" dirty="0">
                <a:latin typeface="+mj-ea"/>
              </a:rPr>
              <a:t>- HX711</a:t>
            </a:r>
            <a:endParaRPr lang="zh-TW" altLang="en-US" dirty="0">
              <a:latin typeface="+mj-ea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BBF3818-5AC5-4F18-B358-77B271E6A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8838" y="1562099"/>
            <a:ext cx="5650706" cy="37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8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D04D2F9-559C-40BD-A0D4-E108A1C29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016" y="511266"/>
            <a:ext cx="2833688" cy="283368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8866A4F-3BEA-46A9-AFCB-8208381B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50kg </a:t>
            </a:r>
            <a:r>
              <a:rPr lang="zh-TW" altLang="en-US" dirty="0">
                <a:latin typeface="+mj-ea"/>
              </a:rPr>
              <a:t>秤重感測器 </a:t>
            </a:r>
            <a:r>
              <a:rPr lang="en-US" altLang="zh-TW" dirty="0">
                <a:latin typeface="+mj-ea"/>
              </a:rPr>
              <a:t>x4</a:t>
            </a:r>
            <a:br>
              <a:rPr lang="en-US" altLang="zh-TW" dirty="0">
                <a:latin typeface="+mj-ea"/>
              </a:rPr>
            </a:br>
            <a:r>
              <a:rPr lang="en-US" altLang="zh-TW" dirty="0">
                <a:latin typeface="+mj-ea"/>
              </a:rPr>
              <a:t>(</a:t>
            </a:r>
            <a:r>
              <a:rPr lang="zh-TW" altLang="en-US" dirty="0">
                <a:latin typeface="+mj-ea"/>
              </a:rPr>
              <a:t>所以</a:t>
            </a:r>
            <a:r>
              <a:rPr lang="en-US" altLang="zh-TW" dirty="0">
                <a:latin typeface="+mj-ea"/>
              </a:rPr>
              <a:t>4</a:t>
            </a:r>
            <a:r>
              <a:rPr lang="zh-TW" altLang="en-US" dirty="0">
                <a:latin typeface="+mj-ea"/>
              </a:rPr>
              <a:t>個能測</a:t>
            </a:r>
            <a:r>
              <a:rPr lang="en-US" altLang="zh-TW" dirty="0">
                <a:latin typeface="+mj-ea"/>
              </a:rPr>
              <a:t>200KG)</a:t>
            </a:r>
            <a:endParaRPr lang="zh-TW" altLang="en-US" dirty="0">
              <a:latin typeface="+mj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6419C68-B2A5-4BE2-AF69-E7FB6BFD5692}"/>
              </a:ext>
            </a:extLst>
          </p:cNvPr>
          <p:cNvSpPr txBox="1"/>
          <p:nvPr/>
        </p:nvSpPr>
        <p:spPr>
          <a:xfrm>
            <a:off x="6827319" y="2698016"/>
            <a:ext cx="4777739" cy="18158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</a:t>
            </a:r>
            <a:r>
              <a:rPr lang="zh-TW" altLang="en-US" sz="2800" dirty="0"/>
              <a:t>字傳感器中間的應變片在受力下必需可以發生彎曲變化</a:t>
            </a:r>
            <a:r>
              <a:rPr lang="en-US" altLang="zh-TW" sz="2800" dirty="0"/>
              <a:t>,</a:t>
            </a:r>
            <a:r>
              <a:rPr lang="zh-TW" altLang="en-US" sz="2800" dirty="0"/>
              <a:t>應變片受力面另一面不可阻擋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A3CB1B1-997B-4508-A33E-5711C1B70F87}"/>
              </a:ext>
            </a:extLst>
          </p:cNvPr>
          <p:cNvCxnSpPr/>
          <p:nvPr/>
        </p:nvCxnSpPr>
        <p:spPr>
          <a:xfrm>
            <a:off x="5076888" y="2521458"/>
            <a:ext cx="2707632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04244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框架">
      <a:dk1>
        <a:sysClr val="windowText" lastClr="000000"/>
      </a:dk1>
      <a:lt1>
        <a:sysClr val="window" lastClr="FFFFFF"/>
      </a:lt1>
      <a:dk2>
        <a:srgbClr val="4A3F38"/>
      </a:dk2>
      <a:lt2>
        <a:srgbClr val="EEEDCB"/>
      </a:lt2>
      <a:accent1>
        <a:srgbClr val="818E9F"/>
      </a:accent1>
      <a:accent2>
        <a:srgbClr val="D26400"/>
      </a:accent2>
      <a:accent3>
        <a:srgbClr val="C3BA45"/>
      </a:accent3>
      <a:accent4>
        <a:srgbClr val="8A8552"/>
      </a:accent4>
      <a:accent5>
        <a:srgbClr val="F3B843"/>
      </a:accent5>
      <a:accent6>
        <a:srgbClr val="786C71"/>
      </a:accent6>
      <a:hlink>
        <a:srgbClr val="46A7CA"/>
      </a:hlink>
      <a:folHlink>
        <a:srgbClr val="B2B2B2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</TotalTime>
  <Words>362</Words>
  <Application>Microsoft Office PowerPoint</Application>
  <PresentationFormat>寬螢幕</PresentationFormat>
  <Paragraphs>74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6" baseType="lpstr">
      <vt:lpstr>微軟正黑體</vt:lpstr>
      <vt:lpstr>Corbel</vt:lpstr>
      <vt:lpstr>Wingdings 2</vt:lpstr>
      <vt:lpstr>框架</vt:lpstr>
      <vt:lpstr>重量評估與感測</vt:lpstr>
      <vt:lpstr>PowerPoint 簡報</vt:lpstr>
      <vt:lpstr>PowerPoint 簡報</vt:lpstr>
      <vt:lpstr>硬體列表</vt:lpstr>
      <vt:lpstr>Arduino UNO +USB連接線</vt:lpstr>
      <vt:lpstr>PowerPoint 簡報</vt:lpstr>
      <vt:lpstr>LCD 1602</vt:lpstr>
      <vt:lpstr>重量感測放大器 - HX711</vt:lpstr>
      <vt:lpstr>50kg 秤重感測器 x4 (所以4個能測200KG)</vt:lpstr>
      <vt:lpstr>     杜邦線</vt:lpstr>
      <vt:lpstr>PowerPoint 簡報</vt:lpstr>
      <vt:lpstr>PowerPoint 簡報</vt:lpstr>
      <vt:lpstr>板子與LCD接法</vt:lpstr>
      <vt:lpstr>將感測器利用東西將感測器中間的墊高應變片,直接放置桌面數值不正確 </vt:lpstr>
      <vt:lpstr>將待測物利用板子或箱子放置左圖的感測器上 </vt:lpstr>
      <vt:lpstr>Arduino code</vt:lpstr>
      <vt:lpstr>宣告區</vt:lpstr>
      <vt:lpstr>設定區</vt:lpstr>
      <vt:lpstr>打開Arduino 序列埠監控視窗,先看到0.0KG再將待測物放置感測器上 </vt:lpstr>
      <vt:lpstr>程式區</vt:lpstr>
      <vt:lpstr>放置書本實體的重量，誤差範圍在0.1kg-0.3kg，LCD能顯示出書的重量,重量下方為Arduino開機時間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重量感測</dc:title>
  <dc:creator>明楷 沈</dc:creator>
  <cp:lastModifiedBy>明楷 沈</cp:lastModifiedBy>
  <cp:revision>108</cp:revision>
  <dcterms:created xsi:type="dcterms:W3CDTF">2019-12-22T13:44:17Z</dcterms:created>
  <dcterms:modified xsi:type="dcterms:W3CDTF">2020-01-04T14:02:28Z</dcterms:modified>
</cp:coreProperties>
</file>